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3" r:id="rId3"/>
    <p:sldId id="284" r:id="rId4"/>
    <p:sldId id="285" r:id="rId5"/>
    <p:sldId id="293" r:id="rId6"/>
    <p:sldId id="295" r:id="rId7"/>
    <p:sldId id="294" r:id="rId8"/>
    <p:sldId id="296" r:id="rId9"/>
    <p:sldId id="288" r:id="rId10"/>
    <p:sldId id="289" r:id="rId11"/>
    <p:sldId id="290" r:id="rId12"/>
    <p:sldId id="287" r:id="rId13"/>
    <p:sldId id="292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6" autoAdjust="0"/>
  </p:normalViewPr>
  <p:slideViewPr>
    <p:cSldViewPr>
      <p:cViewPr>
        <p:scale>
          <a:sx n="100" d="100"/>
          <a:sy n="100" d="100"/>
        </p:scale>
        <p:origin x="-69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04D3B-8487-449A-9D40-49247394F408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7E9D6-589F-4D0B-BA40-1098103DD3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838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026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168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4999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168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451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070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dirty="0" smtClean="0">
                <a:solidFill>
                  <a:srgbClr val="003366"/>
                </a:solidFill>
                <a:latin typeface="Tahoma"/>
                <a:cs typeface="Tahoma"/>
              </a:rPr>
              <a:t>(Living document)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67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smtClean="0">
                <a:solidFill>
                  <a:srgbClr val="003366"/>
                </a:solidFill>
                <a:latin typeface="Tahoma"/>
                <a:cs typeface="Tahoma"/>
              </a:rPr>
              <a:t>(Living document)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67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smtClean="0">
                <a:solidFill>
                  <a:srgbClr val="003366"/>
                </a:solidFill>
                <a:latin typeface="Tahoma"/>
                <a:cs typeface="Tahoma"/>
              </a:rPr>
              <a:t>(Living document)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67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smtClean="0">
                <a:solidFill>
                  <a:srgbClr val="003366"/>
                </a:solidFill>
                <a:latin typeface="Tahoma"/>
                <a:cs typeface="Tahoma"/>
              </a:rPr>
              <a:t>(Living document)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67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600" i="1" smtClean="0">
                <a:solidFill>
                  <a:srgbClr val="003366"/>
                </a:solidFill>
                <a:latin typeface="Tahoma"/>
                <a:cs typeface="Tahoma"/>
              </a:rPr>
              <a:t>(Living document)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67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130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E9D6-589F-4D0B-BA40-1098103DD3A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3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6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1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9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8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1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0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7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3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3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54A3-F798-42C1-88A4-11D9F7DE97A0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1A57B-A616-4273-A2BC-27BDBC900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2282552"/>
            <a:ext cx="441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latin typeface="Tahoma" pitchFamily="34" charset="0"/>
              </a:rPr>
              <a:t>PBN Support</a:t>
            </a:r>
            <a:r>
              <a:rPr lang="en-US" sz="2800" b="1" dirty="0">
                <a:solidFill>
                  <a:srgbClr val="003366"/>
                </a:solidFill>
                <a:latin typeface="Tahoma" pitchFamily="34" charset="0"/>
              </a:rPr>
              <a:t/>
            </a:r>
            <a:br>
              <a:rPr lang="en-US" sz="2800" b="1" dirty="0">
                <a:solidFill>
                  <a:srgbClr val="003366"/>
                </a:solidFill>
                <a:latin typeface="Tahoma" pitchFamily="34" charset="0"/>
              </a:rPr>
            </a:br>
            <a:r>
              <a:rPr lang="en-US" sz="2600" b="1" dirty="0">
                <a:solidFill>
                  <a:srgbClr val="003366"/>
                </a:solidFill>
                <a:latin typeface="Tahoma" pitchFamily="34" charset="0"/>
              </a:rPr>
              <a:t/>
            </a:r>
            <a:br>
              <a:rPr lang="en-US" sz="2600" b="1" dirty="0">
                <a:solidFill>
                  <a:srgbClr val="003366"/>
                </a:solidFill>
                <a:latin typeface="Tahoma" pitchFamily="34" charset="0"/>
              </a:rPr>
            </a:br>
            <a:r>
              <a:rPr lang="en-US" sz="2600" b="1" dirty="0" smtClean="0">
                <a:solidFill>
                  <a:srgbClr val="003366"/>
                </a:solidFill>
                <a:latin typeface="Tahoma" pitchFamily="34" charset="0"/>
              </a:rPr>
              <a:t>Phil Rakena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  <a:latin typeface="Tahoma" pitchFamily="34" charset="0"/>
              </a:rPr>
              <a:t>CANSO PBN SG co-Chair</a:t>
            </a:r>
          </a:p>
          <a:p>
            <a:pPr algn="ctr"/>
            <a:r>
              <a:rPr lang="en-US" dirty="0" smtClean="0">
                <a:solidFill>
                  <a:srgbClr val="003366"/>
                </a:solidFill>
                <a:latin typeface="Tahoma" pitchFamily="34" charset="0"/>
              </a:rPr>
              <a:t>Regional PBN Champion</a:t>
            </a:r>
          </a:p>
          <a:p>
            <a:pPr algn="ctr"/>
            <a:endParaRPr lang="en-US" sz="1200" dirty="0">
              <a:solidFill>
                <a:srgbClr val="003366"/>
              </a:solidFill>
              <a:latin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rgbClr val="003366"/>
                </a:solidFill>
                <a:latin typeface="Tahoma" pitchFamily="34" charset="0"/>
              </a:rPr>
              <a:t>[Airways New Zealand]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60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139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PBN Vision 2020-2030</a:t>
            </a:r>
            <a:endParaRPr lang="en-US" sz="2400" b="1" dirty="0" smtClean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 Develop </a:t>
            </a:r>
            <a:r>
              <a:rPr lang="en-NZ" sz="2400" dirty="0">
                <a:solidFill>
                  <a:srgbClr val="003366"/>
                </a:solidFill>
                <a:latin typeface="Tahoma"/>
                <a:cs typeface="Tahoma"/>
              </a:rPr>
              <a:t>a CANSO PBN Vision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2020-2030</a:t>
            </a:r>
            <a:endParaRPr lang="en-NZ" sz="24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400" dirty="0">
                <a:solidFill>
                  <a:srgbClr val="003366"/>
                </a:solidFill>
                <a:latin typeface="Tahoma"/>
                <a:cs typeface="Tahoma"/>
              </a:rPr>
              <a:t> Consult with WGs and ICAO/IATA/ACI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NZ" sz="2400" dirty="0">
                <a:solidFill>
                  <a:srgbClr val="003366"/>
                </a:solidFill>
                <a:latin typeface="Tahoma"/>
                <a:cs typeface="Tahoma"/>
              </a:rPr>
              <a:t> Produce PBN position paper / policy document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NZ" sz="2400" dirty="0">
                <a:solidFill>
                  <a:srgbClr val="003366"/>
                </a:solidFill>
                <a:latin typeface="Tahoma"/>
                <a:cs typeface="Tahoma"/>
              </a:rPr>
              <a:t> Identify barriers to achieving Vision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NZ" sz="2400" dirty="0">
                <a:solidFill>
                  <a:srgbClr val="003366"/>
                </a:solidFill>
                <a:latin typeface="Tahoma"/>
                <a:cs typeface="Tahoma"/>
              </a:rPr>
              <a:t> Work with ICAO/IATA/ACI to implement change.</a:t>
            </a:r>
            <a:endParaRPr lang="en-US" sz="2400" dirty="0">
              <a:solidFill>
                <a:srgbClr val="003366"/>
              </a:solidFill>
              <a:latin typeface="Tahoma"/>
              <a:cs typeface="Tahoma"/>
            </a:endParaRPr>
          </a:p>
          <a:p>
            <a:endParaRPr lang="en-GB" sz="28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80158" y="3331334"/>
            <a:ext cx="2080841" cy="2905978"/>
            <a:chOff x="3280158" y="3708089"/>
            <a:chExt cx="2080841" cy="2905978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1114">
              <a:off x="3303156" y="3708089"/>
              <a:ext cx="2057843" cy="290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 rot="630587">
              <a:off x="3280158" y="5074846"/>
              <a:ext cx="203203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PBN</a:t>
              </a:r>
            </a:p>
            <a:p>
              <a:pPr algn="ctr"/>
              <a:r>
                <a:rPr lang="en-US" sz="32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2020-30</a:t>
              </a:r>
              <a:endPara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648200" y="4888662"/>
              <a:ext cx="381000" cy="0"/>
            </a:xfrm>
            <a:prstGeom prst="line">
              <a:avLst/>
            </a:prstGeom>
            <a:ln w="38100">
              <a:solidFill>
                <a:srgbClr val="CC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36" y="1268760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9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139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 </a:t>
            </a: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APAC OPS WG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132856"/>
            <a:ext cx="5276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457200" y="133205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5"/>
              </a:buBlip>
            </a:pPr>
            <a:endParaRPr lang="en-NZ" sz="8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</a:pPr>
            <a:r>
              <a:rPr lang="en-NZ" sz="2400" dirty="0">
                <a:solidFill>
                  <a:srgbClr val="003366"/>
                </a:solidFill>
                <a:latin typeface="Tahoma"/>
                <a:cs typeface="Tahoma"/>
              </a:rPr>
              <a:t>	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  	  </a:t>
            </a:r>
            <a:r>
              <a:rPr lang="en-NZ" sz="2400" b="1" dirty="0" smtClean="0">
                <a:solidFill>
                  <a:srgbClr val="003366"/>
                </a:solidFill>
                <a:latin typeface="Tahoma"/>
                <a:cs typeface="Tahoma"/>
              </a:rPr>
              <a:t>Enroute PBN Harmonisation</a:t>
            </a:r>
            <a:endParaRPr lang="en-NZ" sz="2400" b="1" i="1" dirty="0" smtClean="0">
              <a:solidFill>
                <a:srgbClr val="00336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549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139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Building Partnerships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 Participate in ICAO PBN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SG</a:t>
            </a:r>
            <a:endParaRPr lang="en-NZ" sz="2400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dirty="0" smtClean="0">
                <a:solidFill>
                  <a:srgbClr val="003366"/>
                </a:solidFill>
                <a:latin typeface="Tahoma"/>
                <a:cs typeface="Tahoma"/>
              </a:rPr>
              <a:t>Represent </a:t>
            </a: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CANSO at ICAO PBN SG forum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Elevate needs of CANSO members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Support PBN implementation progress</a:t>
            </a:r>
            <a:r>
              <a:rPr lang="en-NZ" sz="2000" dirty="0" smtClean="0">
                <a:solidFill>
                  <a:srgbClr val="003366"/>
                </a:solidFill>
                <a:latin typeface="Tahoma"/>
                <a:cs typeface="Tahoma"/>
              </a:rPr>
              <a:t>.</a:t>
            </a:r>
          </a:p>
          <a:p>
            <a:pPr>
              <a:spcBef>
                <a:spcPts val="600"/>
              </a:spcBef>
              <a:buSzPct val="100000"/>
              <a:buBlip>
                <a:blip r:embed="rId4"/>
              </a:buBlip>
            </a:pPr>
            <a:r>
              <a:rPr lang="en-GB" sz="24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 PBN </a:t>
            </a:r>
            <a:r>
              <a:rPr lang="en-GB" sz="24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 </a:t>
            </a:r>
            <a:r>
              <a:rPr lang="en-GB" sz="24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Teams</a:t>
            </a:r>
          </a:p>
          <a:p>
            <a:pPr>
              <a:spcBef>
                <a:spcPts val="600"/>
              </a:spcBef>
              <a:buSzPct val="100000"/>
              <a:buBlip>
                <a:blip r:embed="rId4"/>
              </a:buBlip>
            </a:pPr>
            <a:r>
              <a:rPr lang="en-GB" sz="24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 PBN ties with ICAO / IATA / ACI</a:t>
            </a:r>
            <a:endParaRPr lang="en-GB" sz="24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  <a:buBlip>
                <a:blip r:embed="rId4"/>
              </a:buBlip>
            </a:pPr>
            <a:endParaRPr lang="en-US" sz="3200" dirty="0">
              <a:solidFill>
                <a:srgbClr val="003366"/>
              </a:solidFill>
              <a:latin typeface="Tahoma"/>
              <a:cs typeface="Tahoma"/>
            </a:endParaRPr>
          </a:p>
          <a:p>
            <a:endParaRPr lang="en-GB" sz="28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1133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3" y="4191000"/>
            <a:ext cx="1000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21" y="4343400"/>
            <a:ext cx="1895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105275"/>
            <a:ext cx="695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139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Member PBN Issues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472" y="349171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[ RNP AR Noise Video ]</a:t>
            </a:r>
            <a:endParaRPr lang="en-NZ" dirty="0"/>
          </a:p>
        </p:txBody>
      </p:sp>
      <p:sp>
        <p:nvSpPr>
          <p:cNvPr id="6" name="TextBox 4"/>
          <p:cNvSpPr txBox="1"/>
          <p:nvPr/>
        </p:nvSpPr>
        <p:spPr>
          <a:xfrm>
            <a:off x="457200" y="1143000"/>
            <a:ext cx="83529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endParaRPr lang="en-NZ" sz="8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ICAO Standards – RTF, Track/HP/VFR </a:t>
            </a:r>
            <a:r>
              <a:rPr lang="en-NZ" sz="2400" dirty="0" err="1" smtClean="0">
                <a:solidFill>
                  <a:srgbClr val="003366"/>
                </a:solidFill>
                <a:latin typeface="Tahoma"/>
                <a:cs typeface="Tahoma"/>
              </a:rPr>
              <a:t>Seps</a:t>
            </a:r>
            <a:endParaRPr lang="en-NZ" sz="2400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 N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oise Impact 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NZ" sz="24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Airspace Containment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NZ" sz="2400" i="1" dirty="0" smtClean="0">
                <a:solidFill>
                  <a:srgbClr val="003366"/>
                </a:solidFill>
                <a:latin typeface="Tahoma"/>
                <a:cs typeface="Tahoma"/>
              </a:rPr>
              <a:t> …</a:t>
            </a:r>
            <a:endParaRPr lang="en-NZ" sz="2400" i="1" dirty="0" smtClean="0">
              <a:solidFill>
                <a:srgbClr val="00336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12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neral CANSO PPT Template_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82295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003366"/>
                </a:solidFill>
              </a:rPr>
              <a:t>CANSO Headquarters</a:t>
            </a:r>
          </a:p>
          <a:p>
            <a:pPr algn="ctr"/>
            <a:r>
              <a:rPr lang="en-US" sz="1000" dirty="0" err="1">
                <a:solidFill>
                  <a:srgbClr val="003366"/>
                </a:solidFill>
              </a:rPr>
              <a:t>Transpolis</a:t>
            </a:r>
            <a:r>
              <a:rPr lang="en-US" sz="1000" dirty="0">
                <a:solidFill>
                  <a:srgbClr val="003366"/>
                </a:solidFill>
              </a:rPr>
              <a:t> </a:t>
            </a:r>
            <a:r>
              <a:rPr lang="en-US" sz="1000" dirty="0" err="1">
                <a:solidFill>
                  <a:srgbClr val="003366"/>
                </a:solidFill>
              </a:rPr>
              <a:t>Schiphol</a:t>
            </a:r>
            <a:r>
              <a:rPr lang="en-US" sz="1000" dirty="0">
                <a:solidFill>
                  <a:srgbClr val="003366"/>
                </a:solidFill>
              </a:rPr>
              <a:t> Airport </a:t>
            </a:r>
          </a:p>
          <a:p>
            <a:pPr algn="ctr"/>
            <a:r>
              <a:rPr lang="en-US" sz="1000" dirty="0">
                <a:solidFill>
                  <a:srgbClr val="003366"/>
                </a:solidFill>
              </a:rPr>
              <a:t>Polaris Avenue 85e</a:t>
            </a:r>
          </a:p>
          <a:p>
            <a:pPr algn="ctr"/>
            <a:r>
              <a:rPr lang="en-US" sz="1000" dirty="0">
                <a:solidFill>
                  <a:srgbClr val="003366"/>
                </a:solidFill>
              </a:rPr>
              <a:t>2132 JH  </a:t>
            </a:r>
            <a:r>
              <a:rPr lang="en-US" sz="1000" dirty="0" err="1">
                <a:solidFill>
                  <a:srgbClr val="003366"/>
                </a:solidFill>
              </a:rPr>
              <a:t>Hoofddorp</a:t>
            </a:r>
            <a:endParaRPr lang="en-US" sz="1000" dirty="0">
              <a:solidFill>
                <a:srgbClr val="003366"/>
              </a:solidFill>
            </a:endParaRPr>
          </a:p>
          <a:p>
            <a:pPr algn="ctr"/>
            <a:r>
              <a:rPr lang="en-US" sz="1000" dirty="0">
                <a:solidFill>
                  <a:srgbClr val="003366"/>
                </a:solidFill>
              </a:rPr>
              <a:t>the Netherlands</a:t>
            </a:r>
          </a:p>
          <a:p>
            <a:pPr algn="ctr"/>
            <a:endParaRPr lang="en-US" sz="1000" dirty="0" smtClean="0">
              <a:solidFill>
                <a:srgbClr val="003366"/>
              </a:solidFill>
            </a:endParaRPr>
          </a:p>
          <a:p>
            <a:pPr lvl="7"/>
            <a:r>
              <a:rPr lang="en-US" sz="1000" dirty="0" smtClean="0">
                <a:solidFill>
                  <a:srgbClr val="003366"/>
                </a:solidFill>
              </a:rPr>
              <a:t>     </a:t>
            </a:r>
            <a:r>
              <a:rPr lang="en-US" sz="1000" dirty="0" err="1" smtClean="0">
                <a:solidFill>
                  <a:srgbClr val="003366"/>
                </a:solidFill>
              </a:rPr>
              <a:t>tel</a:t>
            </a:r>
            <a:r>
              <a:rPr lang="en-US" sz="1000" dirty="0" smtClean="0">
                <a:solidFill>
                  <a:srgbClr val="003366"/>
                </a:solidFill>
              </a:rPr>
              <a:t>:        +31 (0)23 568 5380</a:t>
            </a:r>
          </a:p>
          <a:p>
            <a:pPr lvl="7"/>
            <a:r>
              <a:rPr lang="en-US" sz="1000" dirty="0" smtClean="0">
                <a:solidFill>
                  <a:srgbClr val="003366"/>
                </a:solidFill>
              </a:rPr>
              <a:t>     fax:       +31 (0)23 568 5389</a:t>
            </a:r>
          </a:p>
          <a:p>
            <a:pPr lvl="7"/>
            <a:r>
              <a:rPr lang="en-US" sz="1000" dirty="0" smtClean="0">
                <a:solidFill>
                  <a:srgbClr val="003366"/>
                </a:solidFill>
              </a:rPr>
              <a:t>     email:    </a:t>
            </a:r>
            <a:r>
              <a:rPr lang="en-US" sz="1000" dirty="0" err="1" smtClean="0">
                <a:solidFill>
                  <a:srgbClr val="003366"/>
                </a:solidFill>
              </a:rPr>
              <a:t>info@canso.org</a:t>
            </a:r>
            <a:endParaRPr lang="en-US" sz="1000" dirty="0">
              <a:solidFill>
                <a:srgbClr val="003366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27784" y="1239416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Questions?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199" y="404664"/>
            <a:ext cx="831144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US" sz="2600" b="1" dirty="0" smtClean="0">
                <a:solidFill>
                  <a:srgbClr val="003366"/>
                </a:solidFill>
                <a:latin typeface="Tahoma" pitchFamily="34" charset="0"/>
              </a:rPr>
              <a:t>CANSO </a:t>
            </a:r>
            <a:r>
              <a:rPr lang="en-US" sz="2400" b="1" dirty="0" smtClean="0">
                <a:solidFill>
                  <a:srgbClr val="003366"/>
                </a:solidFill>
                <a:latin typeface="Tahoma" pitchFamily="34" charset="0"/>
              </a:rPr>
              <a:t>– Civil Air Navigation Services </a:t>
            </a:r>
            <a:r>
              <a:rPr lang="en-US" sz="2400" b="1" dirty="0" err="1" smtClean="0">
                <a:solidFill>
                  <a:srgbClr val="003366"/>
                </a:solidFill>
                <a:latin typeface="Tahoma" pitchFamily="34" charset="0"/>
              </a:rPr>
              <a:t>Organisation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57200" y="112648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  <a:buSzPct val="100000"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PBNSG Mission:</a:t>
            </a:r>
            <a:r>
              <a:rPr lang="en-US" dirty="0" smtClean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   </a:t>
            </a:r>
            <a:r>
              <a:rPr lang="en-GB" dirty="0" smtClean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“</a:t>
            </a:r>
            <a:r>
              <a:rPr lang="en-GB" i="1" dirty="0" smtClean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Act </a:t>
            </a:r>
            <a:r>
              <a:rPr lang="en-GB" i="1" dirty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as the CANSO focal point for all PBN matters, </a:t>
            </a:r>
            <a:r>
              <a:rPr lang="en-GB" i="1" dirty="0" smtClean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and </a:t>
            </a:r>
            <a:r>
              <a:rPr lang="en-GB" i="1" dirty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		</a:t>
            </a:r>
            <a:r>
              <a:rPr lang="en-GB" i="1" dirty="0" smtClean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support </a:t>
            </a:r>
            <a:r>
              <a:rPr lang="en-GB" i="1" dirty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members to achieve successful PBN implementation</a:t>
            </a:r>
            <a:r>
              <a:rPr lang="en-GB" dirty="0">
                <a:solidFill>
                  <a:srgbClr val="003366"/>
                </a:solidFill>
                <a:latin typeface="Tahoma"/>
                <a:ea typeface="Tahoma" pitchFamily="34" charset="0"/>
                <a:cs typeface="Tahoma"/>
              </a:rPr>
              <a:t>.”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6" y="1772816"/>
            <a:ext cx="6027070" cy="488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58" y="4941168"/>
            <a:ext cx="26675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44825" y="5506081"/>
            <a:ext cx="648072" cy="553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ed Rectangle 7"/>
          <p:cNvSpPr/>
          <p:nvPr/>
        </p:nvSpPr>
        <p:spPr>
          <a:xfrm>
            <a:off x="5482586" y="6477972"/>
            <a:ext cx="648072" cy="2768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ounded Rectangle 10"/>
          <p:cNvSpPr/>
          <p:nvPr/>
        </p:nvSpPr>
        <p:spPr>
          <a:xfrm>
            <a:off x="4283968" y="1844824"/>
            <a:ext cx="750685" cy="553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56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139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3366"/>
                </a:solidFill>
                <a:latin typeface="Tahoma" pitchFamily="34" charset="0"/>
              </a:rPr>
              <a:t>PBN SG Work </a:t>
            </a:r>
            <a:r>
              <a:rPr lang="en-US" sz="2800" b="1" dirty="0" err="1">
                <a:solidFill>
                  <a:srgbClr val="003366"/>
                </a:solidFill>
                <a:latin typeface="Tahoma" pitchFamily="34" charset="0"/>
              </a:rPr>
              <a:t>Programme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6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6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6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solidFill>
                  <a:srgbClr val="003366"/>
                </a:solidFill>
                <a:latin typeface="Tahoma"/>
                <a:cs typeface="Tahoma"/>
              </a:rPr>
              <a:t> Publish </a:t>
            </a:r>
            <a:r>
              <a:rPr lang="en-US" sz="2200" dirty="0">
                <a:solidFill>
                  <a:srgbClr val="003366"/>
                </a:solidFill>
                <a:latin typeface="Tahoma"/>
                <a:cs typeface="Tahoma"/>
              </a:rPr>
              <a:t>PBN Best Practice Guide </a:t>
            </a:r>
            <a:endParaRPr lang="en-US" sz="2200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solidFill>
                  <a:srgbClr val="003366"/>
                </a:solidFill>
                <a:latin typeface="Tahoma"/>
                <a:cs typeface="Tahoma"/>
              </a:rPr>
              <a:t>Develop </a:t>
            </a:r>
            <a:r>
              <a:rPr lang="en-US" sz="2200" dirty="0">
                <a:solidFill>
                  <a:srgbClr val="003366"/>
                </a:solidFill>
                <a:latin typeface="Tahoma"/>
                <a:cs typeface="Tahoma"/>
              </a:rPr>
              <a:t>PBN Performance Metrics </a:t>
            </a:r>
            <a:endParaRPr lang="en-US" sz="2200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sz="2200" dirty="0">
                <a:solidFill>
                  <a:srgbClr val="003366"/>
                </a:solidFill>
                <a:latin typeface="Tahoma"/>
                <a:cs typeface="Tahoma"/>
              </a:rPr>
              <a:t> Develop PBN Vision 2020-30 </a:t>
            </a:r>
            <a:endParaRPr lang="en-US" sz="2200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sz="2200" dirty="0">
                <a:solidFill>
                  <a:srgbClr val="003366"/>
                </a:solidFill>
                <a:latin typeface="Tahoma"/>
                <a:cs typeface="Tahoma"/>
              </a:rPr>
              <a:t> APAC Enroute PBN </a:t>
            </a:r>
            <a:r>
              <a:rPr lang="en-US" sz="2200" dirty="0" err="1">
                <a:solidFill>
                  <a:srgbClr val="003366"/>
                </a:solidFill>
                <a:latin typeface="Tahoma"/>
                <a:cs typeface="Tahoma"/>
              </a:rPr>
              <a:t>Harmonisation</a:t>
            </a:r>
            <a:endParaRPr lang="en-US" sz="22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solidFill>
                  <a:srgbClr val="003366"/>
                </a:solidFill>
                <a:latin typeface="Tahoma"/>
                <a:cs typeface="Tahoma"/>
              </a:rPr>
              <a:t> Build </a:t>
            </a:r>
            <a:r>
              <a:rPr lang="en-US" sz="2200" dirty="0" smtClean="0">
                <a:solidFill>
                  <a:srgbClr val="003366"/>
                </a:solidFill>
                <a:latin typeface="Tahoma"/>
                <a:cs typeface="Tahoma"/>
              </a:rPr>
              <a:t>Partnerships – ICAO PBN </a:t>
            </a:r>
            <a:r>
              <a:rPr lang="en-US" sz="2200" dirty="0" smtClean="0">
                <a:solidFill>
                  <a:srgbClr val="003366"/>
                </a:solidFill>
                <a:latin typeface="Tahoma"/>
                <a:cs typeface="Tahoma"/>
              </a:rPr>
              <a:t>SG</a:t>
            </a:r>
            <a:endParaRPr lang="en-US" sz="2200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US" sz="2200" dirty="0" smtClean="0">
                <a:solidFill>
                  <a:srgbClr val="003366"/>
                </a:solidFill>
                <a:latin typeface="Tahoma"/>
                <a:cs typeface="Tahoma"/>
              </a:rPr>
              <a:t>Address Member Issues</a:t>
            </a:r>
            <a:endParaRPr lang="en-US" sz="2200" dirty="0">
              <a:solidFill>
                <a:srgbClr val="003366"/>
              </a:solidFill>
              <a:latin typeface="Tahoma"/>
              <a:cs typeface="Tahoma"/>
            </a:endParaRPr>
          </a:p>
          <a:p>
            <a:endParaRPr lang="en-GB" sz="28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73" y="1772817"/>
            <a:ext cx="21484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3437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40" y="2057312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4341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70136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40" y="3270297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74941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931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 PBN Best Practice Guide for ANSPs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endParaRPr lang="en-NZ" sz="8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400" dirty="0">
                <a:solidFill>
                  <a:srgbClr val="003366"/>
                </a:solidFill>
                <a:latin typeface="Tahoma"/>
                <a:cs typeface="Tahoma"/>
              </a:rPr>
              <a:t>Addresses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key PBN issues for ANSPs</a:t>
            </a:r>
            <a:endParaRPr lang="en-NZ" sz="2400" i="1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Regulations, Resources, Fleet Equipage, </a:t>
            </a:r>
            <a:r>
              <a:rPr lang="en-NZ" i="1" dirty="0">
                <a:solidFill>
                  <a:srgbClr val="003366"/>
                </a:solidFill>
                <a:latin typeface="Tahoma"/>
                <a:cs typeface="Tahoma"/>
              </a:rPr>
              <a:t>Knowledge &amp; 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Training   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			</a:t>
            </a:r>
            <a:endParaRPr lang="en-NZ" sz="1600" i="1" dirty="0">
              <a:solidFill>
                <a:srgbClr val="003366"/>
              </a:solidFill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952328" cy="416837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2959173" cy="418201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36" y="1374636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931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 PBN Best Practice Guide for ANSPs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endParaRPr lang="en-NZ" sz="8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Rules and Regulations</a:t>
            </a:r>
            <a:endParaRPr lang="en-NZ" sz="2400" i="1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Aligned State/Regulator, ANSP and Industry plans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Cooperation is critical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Knowledge of:</a:t>
            </a:r>
          </a:p>
          <a:p>
            <a:pPr lvl="2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Nav/Surveillance Infrastructure</a:t>
            </a:r>
          </a:p>
          <a:p>
            <a:pPr lvl="2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Operator and ANSP procedures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Rules and Approvals Process in place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			</a:t>
            </a:r>
            <a:endParaRPr lang="en-NZ" sz="1600" i="1" dirty="0">
              <a:solidFill>
                <a:srgbClr val="003366"/>
              </a:solidFill>
              <a:latin typeface="Tahom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/>
          <a:stretch/>
        </p:blipFill>
        <p:spPr>
          <a:xfrm>
            <a:off x="6531532" y="1556792"/>
            <a:ext cx="1856892" cy="151216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1" y="3473834"/>
            <a:ext cx="17822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45" y="3489442"/>
            <a:ext cx="1815039" cy="256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97" y="3473834"/>
            <a:ext cx="1696195" cy="23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60" y="3489442"/>
            <a:ext cx="1717848" cy="243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9153">
            <a:off x="6363551" y="1497271"/>
            <a:ext cx="637106" cy="2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297">
            <a:off x="7842064" y="1427360"/>
            <a:ext cx="817986" cy="34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96507">
            <a:off x="6317513" y="2804274"/>
            <a:ext cx="619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145">
            <a:off x="8022398" y="2916043"/>
            <a:ext cx="619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931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 PBN Best Practice Guide for ANSPs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endParaRPr lang="en-NZ" sz="8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000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Resources</a:t>
            </a:r>
            <a:endParaRPr lang="en-NZ" sz="2400" i="1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PBN Experts &amp; Project Managers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ATC, Simulation, ATM Software, Designers, Charting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Policy &amp; Standards, Safety &amp; Risk, Performance, Finance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i="1" u="sng" dirty="0" smtClean="0">
                <a:solidFill>
                  <a:srgbClr val="003366"/>
                </a:solidFill>
                <a:latin typeface="Tahoma"/>
                <a:cs typeface="Tahoma"/>
              </a:rPr>
              <a:t>Education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and </a:t>
            </a:r>
            <a:r>
              <a:rPr lang="en-NZ" i="1" u="sng" dirty="0" smtClean="0">
                <a:solidFill>
                  <a:srgbClr val="003366"/>
                </a:solidFill>
                <a:latin typeface="Tahoma"/>
                <a:cs typeface="Tahoma"/>
              </a:rPr>
              <a:t>Communication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Change Management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			</a:t>
            </a:r>
            <a:endParaRPr lang="en-NZ" sz="1600" i="1" dirty="0">
              <a:solidFill>
                <a:srgbClr val="003366"/>
              </a:solidFill>
              <a:latin typeface="Tahoma"/>
              <a:cs typeface="Tahom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67" y="3167202"/>
            <a:ext cx="6738385" cy="332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2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931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 PBN Best Practice Guide for ANSPs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endParaRPr lang="en-NZ" sz="8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Fleet Equipage</a:t>
            </a:r>
            <a:endParaRPr lang="en-NZ" sz="2400" i="1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i="1" dirty="0" smtClean="0">
                <a:solidFill>
                  <a:srgbClr val="003366"/>
                </a:solidFill>
                <a:latin typeface="Tahoma"/>
                <a:cs typeface="Tahoma"/>
              </a:rPr>
              <a:t> Mixed FMS/Avionics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Mixed Mode PBN vs Conventional Mode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High / Low Performance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Collaboration </a:t>
            </a:r>
          </a:p>
          <a:p>
            <a:pPr lvl="2">
              <a:buSzPct val="100000"/>
              <a:buBlip>
                <a:blip r:embed="rId4"/>
              </a:buBlip>
            </a:pP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 Operators</a:t>
            </a:r>
          </a:p>
          <a:p>
            <a:pPr lvl="2">
              <a:buSzPct val="100000"/>
              <a:buBlip>
                <a:blip r:embed="rId4"/>
              </a:buBlip>
            </a:pP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 Regulator</a:t>
            </a:r>
          </a:p>
          <a:p>
            <a:pPr lvl="2">
              <a:buSzPct val="100000"/>
              <a:buBlip>
                <a:blip r:embed="rId4"/>
              </a:buBlip>
            </a:pP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 ANSP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			</a:t>
            </a:r>
            <a:endParaRPr lang="en-NZ" sz="1600" i="1" dirty="0">
              <a:solidFill>
                <a:srgbClr val="003366"/>
              </a:solidFill>
              <a:latin typeface="Tahoma"/>
              <a:cs typeface="Tahom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73" y="4077072"/>
            <a:ext cx="3267066" cy="21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90" y="4077072"/>
            <a:ext cx="33718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65" y="1444749"/>
            <a:ext cx="3343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7931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CANSO PBN Best Practice Guide for ANSPs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endParaRPr lang="en-NZ" sz="8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0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400" dirty="0" smtClean="0">
                <a:solidFill>
                  <a:srgbClr val="003366"/>
                </a:solidFill>
                <a:latin typeface="Tahoma"/>
                <a:cs typeface="Tahoma"/>
              </a:rPr>
              <a:t>Knowledge and Training</a:t>
            </a:r>
            <a:endParaRPr lang="en-NZ" sz="2400" i="1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 Decision-makers</a:t>
            </a:r>
            <a:endParaRPr lang="en-NZ" sz="2000" i="1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Implementers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Pilot / ATC users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Range of media to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educate</a:t>
            </a:r>
            <a:endParaRPr lang="en-NZ" sz="2000" i="1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Existing PBN resources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en-NZ" sz="2000" i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Cross train if able</a:t>
            </a:r>
            <a:r>
              <a:rPr lang="en-NZ" sz="2000" i="1" dirty="0" smtClean="0">
                <a:solidFill>
                  <a:srgbClr val="003366"/>
                </a:solidFill>
                <a:latin typeface="Tahoma"/>
                <a:cs typeface="Tahoma"/>
              </a:rPr>
              <a:t>		</a:t>
            </a:r>
            <a:endParaRPr lang="en-NZ" sz="1600" i="1" dirty="0">
              <a:solidFill>
                <a:srgbClr val="003366"/>
              </a:solidFill>
              <a:latin typeface="Tahoma"/>
              <a:cs typeface="Tahom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5204999" y="1317487"/>
            <a:ext cx="3471457" cy="23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75107"/>
            <a:ext cx="7153136" cy="2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5842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</a:rPr>
              <a:t>PBN Performance Metrics</a:t>
            </a:r>
            <a:endParaRPr lang="en-US" sz="2400" b="1" dirty="0">
              <a:solidFill>
                <a:srgbClr val="003366"/>
              </a:solidFill>
              <a:latin typeface="Tahoma" pitchFamily="34" charset="0"/>
            </a:endParaRPr>
          </a:p>
          <a:p>
            <a:r>
              <a:rPr lang="en-GB" sz="2800" b="1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57200" y="114300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NZ" sz="600" dirty="0" smtClean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200" dirty="0" smtClean="0">
                <a:solidFill>
                  <a:srgbClr val="003366"/>
                </a:solidFill>
                <a:latin typeface="Tahoma"/>
                <a:cs typeface="Tahoma"/>
              </a:rPr>
              <a:t> Develop </a:t>
            </a:r>
            <a:r>
              <a:rPr lang="en-NZ" sz="2200" dirty="0">
                <a:solidFill>
                  <a:srgbClr val="003366"/>
                </a:solidFill>
                <a:latin typeface="Tahoma"/>
                <a:cs typeface="Tahoma"/>
              </a:rPr>
              <a:t>PBN Performance </a:t>
            </a:r>
            <a:r>
              <a:rPr lang="en-NZ" sz="2200" dirty="0" smtClean="0">
                <a:solidFill>
                  <a:srgbClr val="003366"/>
                </a:solidFill>
                <a:latin typeface="Tahoma"/>
                <a:cs typeface="Tahoma"/>
              </a:rPr>
              <a:t>Metric KPIs </a:t>
            </a:r>
            <a:r>
              <a:rPr lang="en-NZ" sz="2200" dirty="0">
                <a:solidFill>
                  <a:srgbClr val="003366"/>
                </a:solidFill>
                <a:latin typeface="Tahoma"/>
                <a:cs typeface="Tahoma"/>
              </a:rPr>
              <a:t>with OPWG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rgbClr val="003366"/>
                </a:solidFill>
                <a:latin typeface="Tahoma"/>
                <a:cs typeface="Tahoma"/>
              </a:rPr>
              <a:t>Assess PBN pre- / post- implementation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NZ" sz="2200" dirty="0" smtClean="0">
                <a:solidFill>
                  <a:srgbClr val="003366"/>
                </a:solidFill>
                <a:latin typeface="Tahoma"/>
                <a:cs typeface="Tahoma"/>
              </a:rPr>
              <a:t>Prioritise implementation; Identify </a:t>
            </a:r>
            <a:r>
              <a:rPr lang="en-NZ" sz="2200" dirty="0">
                <a:solidFill>
                  <a:srgbClr val="003366"/>
                </a:solidFill>
                <a:latin typeface="Tahoma"/>
                <a:cs typeface="Tahoma"/>
              </a:rPr>
              <a:t>benefits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NZ" sz="2200" dirty="0" smtClean="0">
                <a:solidFill>
                  <a:srgbClr val="003366"/>
                </a:solidFill>
                <a:latin typeface="Tahoma"/>
                <a:cs typeface="Tahoma"/>
              </a:rPr>
              <a:t>Support the business </a:t>
            </a:r>
            <a:r>
              <a:rPr lang="en-NZ" sz="2200" dirty="0">
                <a:solidFill>
                  <a:srgbClr val="003366"/>
                </a:solidFill>
                <a:latin typeface="Tahoma"/>
                <a:cs typeface="Tahoma"/>
              </a:rPr>
              <a:t>case for </a:t>
            </a:r>
            <a:r>
              <a:rPr lang="en-NZ" sz="2200" dirty="0" smtClean="0">
                <a:solidFill>
                  <a:srgbClr val="003366"/>
                </a:solidFill>
                <a:latin typeface="Tahoma"/>
                <a:cs typeface="Tahoma"/>
              </a:rPr>
              <a:t>investment</a:t>
            </a:r>
            <a:endParaRPr lang="en-NZ" sz="2200" dirty="0">
              <a:solidFill>
                <a:srgbClr val="003366"/>
              </a:solidFill>
              <a:latin typeface="Tahoma"/>
              <a:cs typeface="Tahoma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NZ" sz="22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NZ" sz="2200" dirty="0" smtClean="0">
                <a:solidFill>
                  <a:srgbClr val="003366"/>
                </a:solidFill>
                <a:latin typeface="Tahoma"/>
                <a:cs typeface="Tahoma"/>
              </a:rPr>
              <a:t>Adding </a:t>
            </a:r>
            <a:r>
              <a:rPr lang="en-NZ" sz="2200" dirty="0">
                <a:solidFill>
                  <a:srgbClr val="003366"/>
                </a:solidFill>
                <a:latin typeface="Tahoma"/>
                <a:cs typeface="Tahoma"/>
              </a:rPr>
              <a:t>performance guidance to PBN BPG.</a:t>
            </a:r>
            <a:endParaRPr lang="en-US" sz="2600" dirty="0">
              <a:solidFill>
                <a:srgbClr val="003366"/>
              </a:solidFill>
              <a:latin typeface="Tahoma"/>
              <a:cs typeface="Tahoma"/>
            </a:endParaRPr>
          </a:p>
          <a:p>
            <a:endParaRPr lang="en-GB" sz="28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48512"/>
            <a:ext cx="4262394" cy="20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1925428" cy="262829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Day 2 - Presentations</Category>
    <Type_x0020_Name xmlns="2b0c29a6-a2e0-472b-bfb4-397922b0132f">2015-PBN</Type_x0020_Name>
    <Presenter xmlns="2b0c29a6-a2e0-472b-bfb4-397922b0132f">CANSO</Presenter>
    <Update_x0020_Date xmlns="2b0c29a6-a2e0-472b-bfb4-397922b0132f">06 Jun. 2015</Update_x0020_Date>
    <Number xmlns="2b0c29a6-a2e0-472b-bfb4-397922b0132f">2-5</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1BD9EE357114084A1A197DB4FC354" ma:contentTypeVersion="5" ma:contentTypeDescription="Create a new document." ma:contentTypeScope="" ma:versionID="7e67836c0b9aba9a4c14681921e578b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6B773F-D8F7-4484-93D3-E55BFC70E315}"/>
</file>

<file path=customXml/itemProps2.xml><?xml version="1.0" encoding="utf-8"?>
<ds:datastoreItem xmlns:ds="http://schemas.openxmlformats.org/officeDocument/2006/customXml" ds:itemID="{0112506E-8644-45E7-8625-A057FC303E10}"/>
</file>

<file path=customXml/itemProps3.xml><?xml version="1.0" encoding="utf-8"?>
<ds:datastoreItem xmlns:ds="http://schemas.openxmlformats.org/officeDocument/2006/customXml" ds:itemID="{FAE7D3C9-E402-434E-84BF-6A34C0EB7757}"/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458</Words>
  <Application>Microsoft Office PowerPoint</Application>
  <PresentationFormat>On-screen Show (4:3)</PresentationFormat>
  <Paragraphs>132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365-Connect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CANSO PBN Support</dc:title>
  <dc:creator>Anouk</dc:creator>
  <cp:lastModifiedBy>Rakena, Phil</cp:lastModifiedBy>
  <cp:revision>55</cp:revision>
  <dcterms:created xsi:type="dcterms:W3CDTF">2014-03-19T15:15:33Z</dcterms:created>
  <dcterms:modified xsi:type="dcterms:W3CDTF">2015-06-04T14:07:53Z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0x010100EB01BD9EE357114084A1A197DB4FC354</vt:lpwstr>
  </property>
</Properties>
</file>